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13D"/>
    <a:srgbClr val="090943"/>
    <a:srgbClr val="1D1933"/>
    <a:srgbClr val="1B1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9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2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3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3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048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whenamancodes/credit-card-customers-prediction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Network Technology Background">
            <a:extLst>
              <a:ext uri="{FF2B5EF4-FFF2-40B4-BE49-F238E27FC236}">
                <a16:creationId xmlns:a16="http://schemas.microsoft.com/office/drawing/2014/main" id="{307C93C4-D29A-47D0-CA66-3FD15977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3434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8A8DA-5F76-5DAA-86D8-F123143F3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1" y="1256045"/>
            <a:ext cx="6962052" cy="1884207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Credit Card Customer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D136B-B2AC-8D77-8D2F-D00A3EE9B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1857" y="5159228"/>
            <a:ext cx="6581930" cy="7466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By: Daniel SHAW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C80BC-C547-4FD8-9B68-6A9207F0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1557" y="3481804"/>
            <a:ext cx="0" cy="13107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9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ABFF-F850-0D31-A974-150EEB66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Distribution of Education Level and Income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EF81-FB0F-CE48-D50A-037C5697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0" y="2272744"/>
            <a:ext cx="5246242" cy="3903298"/>
          </a:xfrm>
        </p:spPr>
        <p:txBody>
          <a:bodyPr/>
          <a:lstStyle/>
          <a:p>
            <a:r>
              <a:rPr lang="en-US" dirty="0"/>
              <a:t>Customers making less than 40k make up the majority of customers in each education level.</a:t>
            </a:r>
          </a:p>
          <a:p>
            <a:r>
              <a:rPr lang="en-US" dirty="0"/>
              <a:t>Income may not be strongly correlated with education in this dataset.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8891B4-6ADE-81A4-DCB8-5283981C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58" y="1936215"/>
            <a:ext cx="4911133" cy="42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7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3A8-271D-4367-BBF4-FC82374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Distribution of Income Category and Attrition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EE45-377A-49E1-772C-1EAF53C4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5614837" cy="3903298"/>
          </a:xfrm>
        </p:spPr>
        <p:txBody>
          <a:bodyPr/>
          <a:lstStyle/>
          <a:p>
            <a:r>
              <a:rPr lang="en-US" dirty="0"/>
              <a:t>More customers earning less than 40k are leaving the service.</a:t>
            </a:r>
          </a:p>
          <a:p>
            <a:r>
              <a:rPr lang="en-US" dirty="0"/>
              <a:t>This could suggest that while customers earning less than 40k may have a higher tendency to churn , there is still a larger initial pool of customers earning less than 40k customers to begin with, so their total numbers are still higher.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778EAD-A368-1078-FFBC-D7205703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02" y="1962358"/>
            <a:ext cx="5098360" cy="417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6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C08-DCAB-CE85-5E9B-CE40FADB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(Pie chart) of Card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6293-7CC2-DD5C-F2FA-2E811D87E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459388"/>
            <a:ext cx="5246242" cy="3903298"/>
          </a:xfrm>
        </p:spPr>
        <p:txBody>
          <a:bodyPr/>
          <a:lstStyle/>
          <a:p>
            <a:r>
              <a:rPr lang="en-US" dirty="0"/>
              <a:t>93.2% of customers are blue card holders</a:t>
            </a:r>
          </a:p>
          <a:p>
            <a:r>
              <a:rPr lang="en-US" dirty="0"/>
              <a:t>The highest number of customers earning less than $40k may explain why the majority of cardholders have chosen the Blue card.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DA1F8-91E5-AACB-6BC3-91B580CB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6"/>
          <a:stretch/>
        </p:blipFill>
        <p:spPr>
          <a:xfrm>
            <a:off x="6212957" y="2262079"/>
            <a:ext cx="5629559" cy="37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831C-B3E1-1333-EB90-380DE4A9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 of numerical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1B8B-7DA8-EEA1-ED06-F7FEAF48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246242" cy="390329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/>
              <a:t>orrelation </a:t>
            </a:r>
            <a:r>
              <a:rPr lang="en-US" dirty="0"/>
              <a:t>heatmap shows us where we have a corrections between numerical values.</a:t>
            </a:r>
          </a:p>
          <a:p>
            <a:r>
              <a:rPr lang="en-US" dirty="0"/>
              <a:t>Avg_Open_To_Buy and a very high correlation to credit limit.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DF96FE-2099-9E5D-7A5E-51528D5E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6" y="2065984"/>
            <a:ext cx="4365146" cy="40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482D-54E9-FB85-0992-675B622D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Botplot</a:t>
            </a:r>
            <a:r>
              <a:rPr lang="en-US" dirty="0"/>
              <a:t> of Credit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F527-9350-F3A0-3ED7-AC05CB82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0" y="2236105"/>
            <a:ext cx="5246242" cy="3903298"/>
          </a:xfrm>
        </p:spPr>
        <p:txBody>
          <a:bodyPr/>
          <a:lstStyle/>
          <a:p>
            <a:r>
              <a:rPr lang="en-US" dirty="0"/>
              <a:t>Outliers can skew statistical analyses and machine learning models.</a:t>
            </a:r>
          </a:p>
          <a:p>
            <a:r>
              <a:rPr lang="en-US" dirty="0"/>
              <a:t>Outliers can lead to inaccurate predictions or misleading results</a:t>
            </a:r>
          </a:p>
          <a:p>
            <a:endParaRPr lang="en-US" dirty="0"/>
          </a:p>
        </p:txBody>
      </p:sp>
      <p:pic>
        <p:nvPicPr>
          <p:cNvPr id="4" name="Picture 3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271946F1-16CC-06D1-D1F4-ACBBA177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 bwMode="auto">
          <a:xfrm>
            <a:off x="6337004" y="2357437"/>
            <a:ext cx="5155019" cy="2143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308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79B0-CB5D-9D93-8B22-CD5545C8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F1C1-7373-AD23-A2FC-32C65554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597612"/>
            <a:ext cx="5246242" cy="390329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Support Vector Classifier (SVC)</a:t>
            </a:r>
          </a:p>
          <a:p>
            <a:r>
              <a:rPr lang="en-US" dirty="0"/>
              <a:t>Gaussian Naïve Bayes</a:t>
            </a:r>
          </a:p>
        </p:txBody>
      </p:sp>
      <p:pic>
        <p:nvPicPr>
          <p:cNvPr id="6" name="Picture 5" descr="A blue circle with icons on it&#10;&#10;Description automatically generated">
            <a:extLst>
              <a:ext uri="{FF2B5EF4-FFF2-40B4-BE49-F238E27FC236}">
                <a16:creationId xmlns:a16="http://schemas.microsoft.com/office/drawing/2014/main" id="{CBD5639B-8436-3D23-0E6B-CC25E058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21" y="2179674"/>
            <a:ext cx="5936452" cy="33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CD23-D28C-82A1-54F0-D934B191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0570-2BD8-50E4-299E-030EFE611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5246241" cy="3903298"/>
          </a:xfrm>
        </p:spPr>
        <p:txBody>
          <a:bodyPr/>
          <a:lstStyle/>
          <a:p>
            <a:r>
              <a:rPr lang="en-US" dirty="0"/>
              <a:t>Accuracy – 89.3%</a:t>
            </a:r>
          </a:p>
          <a:p>
            <a:r>
              <a:rPr lang="en-US" dirty="0"/>
              <a:t>Precision – 91.4%</a:t>
            </a:r>
          </a:p>
          <a:p>
            <a:r>
              <a:rPr lang="en-US" dirty="0"/>
              <a:t>Recall - 96.2%</a:t>
            </a:r>
          </a:p>
          <a:p>
            <a:r>
              <a:rPr lang="en-US" dirty="0"/>
              <a:t>F1 Score - 93.7%</a:t>
            </a:r>
          </a:p>
          <a:p>
            <a:r>
              <a:rPr lang="en-US" dirty="0"/>
              <a:t>ROC AUC - 90.7%</a:t>
            </a:r>
          </a:p>
          <a:p>
            <a:r>
              <a:rPr lang="en-US" dirty="0"/>
              <a:t>Cross-Validation - 90.8%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1C79CC-0B3C-D718-609F-B61266CD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75" y="2232837"/>
            <a:ext cx="5713527" cy="37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89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A34-7F7D-A84D-5E2E-3911BEAE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 (SVC)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2A9CD-EDE5-0EEC-6B8D-DF0F3346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246242" cy="3903298"/>
          </a:xfrm>
        </p:spPr>
        <p:txBody>
          <a:bodyPr/>
          <a:lstStyle/>
          <a:p>
            <a:r>
              <a:rPr lang="en-US" dirty="0"/>
              <a:t>Accuracy – 90.7%</a:t>
            </a:r>
          </a:p>
          <a:p>
            <a:r>
              <a:rPr lang="en-US" dirty="0"/>
              <a:t>Precision – 91.8%</a:t>
            </a:r>
          </a:p>
          <a:p>
            <a:r>
              <a:rPr lang="en-US" dirty="0"/>
              <a:t>Recall – 97.6%</a:t>
            </a:r>
          </a:p>
          <a:p>
            <a:r>
              <a:rPr lang="en-US" dirty="0"/>
              <a:t>F1 Score – 94.6%</a:t>
            </a:r>
          </a:p>
          <a:p>
            <a:r>
              <a:rPr lang="en-US" dirty="0"/>
              <a:t>ROC AUC – 93.9%</a:t>
            </a:r>
          </a:p>
          <a:p>
            <a:r>
              <a:rPr lang="en-US" dirty="0"/>
              <a:t>Cross-Validation – 91.3%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CBD2498-CB49-B940-F6AE-711AE2B0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74" y="2245253"/>
            <a:ext cx="5713527" cy="37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35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45EA-1271-75B7-0F6C-62A9D158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Naïve Bayes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0C37-EFE7-BB69-9A12-0AA6CDDC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246242" cy="3903298"/>
          </a:xfrm>
        </p:spPr>
        <p:txBody>
          <a:bodyPr/>
          <a:lstStyle/>
          <a:p>
            <a:r>
              <a:rPr lang="en-US" dirty="0"/>
              <a:t>Accuracy – 85.9%</a:t>
            </a:r>
          </a:p>
          <a:p>
            <a:r>
              <a:rPr lang="en-US" dirty="0"/>
              <a:t>Precision – 90.9%</a:t>
            </a:r>
          </a:p>
          <a:p>
            <a:r>
              <a:rPr lang="en-US" dirty="0"/>
              <a:t>Recall – 92.5%</a:t>
            </a:r>
          </a:p>
          <a:p>
            <a:r>
              <a:rPr lang="en-US" dirty="0"/>
              <a:t>F1 Score – 91.6%</a:t>
            </a:r>
          </a:p>
          <a:p>
            <a:r>
              <a:rPr lang="en-US" dirty="0"/>
              <a:t>ROC AUC – 85.0%</a:t>
            </a:r>
          </a:p>
          <a:p>
            <a:r>
              <a:rPr lang="en-US" dirty="0"/>
              <a:t>Cross-Validation – 87.6%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2B8F33-975B-A935-AC16-F686A2BB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83" y="2245254"/>
            <a:ext cx="5721718" cy="37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3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AF6F-AD77-4BA8-4280-CD048C77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FF56-7539-4590-0A5A-855A091A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246242" cy="3903298"/>
          </a:xfrm>
        </p:spPr>
        <p:txBody>
          <a:bodyPr>
            <a:normAutofit/>
          </a:bodyPr>
          <a:lstStyle/>
          <a:p>
            <a:r>
              <a:rPr lang="en-US" dirty="0"/>
              <a:t>The majority of churned customers are female graduates earning less than $40k per year.</a:t>
            </a:r>
          </a:p>
          <a:p>
            <a:r>
              <a:rPr lang="en-US" dirty="0"/>
              <a:t>All classification models performed better than the target margin of 80%.</a:t>
            </a:r>
          </a:p>
          <a:p>
            <a:r>
              <a:rPr lang="en-US" dirty="0"/>
              <a:t> The SVC with probability estimation is the top-performing model overall. It really excels in recall, with an impressive score of 97.6%</a:t>
            </a:r>
          </a:p>
        </p:txBody>
      </p:sp>
      <p:pic>
        <p:nvPicPr>
          <p:cNvPr id="6" name="Picture 5" descr="A cartoon character holding a pencil&#10;&#10;Description automatically generated">
            <a:extLst>
              <a:ext uri="{FF2B5EF4-FFF2-40B4-BE49-F238E27FC236}">
                <a16:creationId xmlns:a16="http://schemas.microsoft.com/office/drawing/2014/main" id="{8265C6F4-DB72-E9EB-FFA5-51628C56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37" y="2065984"/>
            <a:ext cx="26479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6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C3B3-023C-3160-A733-AD6899E3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Bank’s Churn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CBB6-17B8-DDAE-C895-653D476C5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4828666" cy="3903298"/>
          </a:xfrm>
        </p:spPr>
        <p:txBody>
          <a:bodyPr/>
          <a:lstStyle/>
          <a:p>
            <a:r>
              <a:rPr lang="en-US" dirty="0"/>
              <a:t>A Bank’s credit card Churn Rate is 16%.</a:t>
            </a:r>
          </a:p>
          <a:p>
            <a:r>
              <a:rPr lang="en-US" sz="2000" dirty="0"/>
              <a:t>Churn increases costs to replace customers.(</a:t>
            </a:r>
            <a:r>
              <a:rPr lang="en-US" sz="2000" dirty="0" err="1"/>
              <a:t>e.g.,sign</a:t>
            </a:r>
            <a:r>
              <a:rPr lang="en-US" sz="2000" dirty="0"/>
              <a:t>-up bonuses or rewards programs.)</a:t>
            </a:r>
          </a:p>
          <a:p>
            <a:r>
              <a:rPr lang="en-US" sz="2000" dirty="0"/>
              <a:t>Churn creates loses in annual fees, late fees, and other charges for revenue that banks rely 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29A38-6603-B3EC-AAC7-74EBABCC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49" y="1962358"/>
            <a:ext cx="4210050" cy="1504764"/>
          </a:xfrm>
          <a:prstGeom prst="rect">
            <a:avLst/>
          </a:prstGeom>
        </p:spPr>
      </p:pic>
      <p:pic>
        <p:nvPicPr>
          <p:cNvPr id="7" name="Picture 6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6A4E33DA-39AC-1174-26CD-D6B7E0FFA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4" y="3514330"/>
            <a:ext cx="3728532" cy="24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143-7392-4352-6237-7E6A1400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Takeaways/Recommendations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B37B-19EA-2F86-4B95-AB8B8DB69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5689265" cy="3903298"/>
          </a:xfrm>
        </p:spPr>
        <p:txBody>
          <a:bodyPr/>
          <a:lstStyle/>
          <a:p>
            <a:r>
              <a:rPr lang="en-US" dirty="0"/>
              <a:t>Offer more budget-friendly financial products, such as low-fee accounts or savings programs, for customers earning less than $40k.</a:t>
            </a:r>
          </a:p>
          <a:p>
            <a:r>
              <a:rPr lang="en-US" dirty="0"/>
              <a:t>Provide premium financial products or services tailored to graduates, such as exclusive investment or savings plans.</a:t>
            </a:r>
          </a:p>
          <a:p>
            <a:r>
              <a:rPr lang="en-US" dirty="0"/>
              <a:t>Introduce tiered loyalty programs that reward customers for upgrading to higher-tier credit cards.</a:t>
            </a:r>
          </a:p>
        </p:txBody>
      </p:sp>
      <p:pic>
        <p:nvPicPr>
          <p:cNvPr id="5" name="Picture 4" descr="A white person holding a green check mark&#10;&#10;Description automatically generated">
            <a:extLst>
              <a:ext uri="{FF2B5EF4-FFF2-40B4-BE49-F238E27FC236}">
                <a16:creationId xmlns:a16="http://schemas.microsoft.com/office/drawing/2014/main" id="{77F261A7-C2C3-DAB7-44E2-A639997A8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67" y="3320889"/>
            <a:ext cx="3178072" cy="26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1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FFE6558B-6019-AFBB-4934-06341EB2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" y="99118"/>
            <a:ext cx="11993525" cy="6663189"/>
          </a:xfrm>
          <a:prstGeom prst="rect">
            <a:avLst/>
          </a:prstGeom>
        </p:spPr>
      </p:pic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F77399CA-C939-EE5A-675F-F650F807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4502" y="6220046"/>
            <a:ext cx="1631173" cy="53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Daniel Shaw</a:t>
            </a:r>
          </a:p>
        </p:txBody>
      </p:sp>
    </p:spTree>
    <p:extLst>
      <p:ext uri="{BB962C8B-B14F-4D97-AF65-F5344CB8AC3E}">
        <p14:creationId xmlns:p14="http://schemas.microsoft.com/office/powerpoint/2010/main" val="78257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EAF9-BDFB-C4F3-8A44-71E81560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E1E47-AA82-B8BC-1824-0DD2FA06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4947537" cy="3903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should a Credit Card Bank company lower churn rate by the end of the year in order to </a:t>
            </a:r>
          </a:p>
          <a:p>
            <a:r>
              <a:rPr lang="en-US" dirty="0"/>
              <a:t>(a) development a 80% Accurate/Precise early warning system predictive model in determining which customers will churn .</a:t>
            </a:r>
          </a:p>
          <a:p>
            <a:r>
              <a:rPr lang="en-US" dirty="0"/>
              <a:t>(b) Provide the bank’s management and customer service teams with insights and actionable strategies for effective intervention.</a:t>
            </a:r>
          </a:p>
        </p:txBody>
      </p:sp>
      <p:pic>
        <p:nvPicPr>
          <p:cNvPr id="6" name="Picture 5" descr="A group of colorful round objects with question marks&#10;&#10;Description automatically generated">
            <a:extLst>
              <a:ext uri="{FF2B5EF4-FFF2-40B4-BE49-F238E27FC236}">
                <a16:creationId xmlns:a16="http://schemas.microsoft.com/office/drawing/2014/main" id="{96D5BF32-2EB9-5BC3-7730-7B6AAEB0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32" y="1507183"/>
            <a:ext cx="4981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2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5546-E2C9-B0B1-6A38-BBA46E20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was the Data Gathered?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B4CF-F121-368A-C340-28FA6BCB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0" y="5348166"/>
            <a:ext cx="10427841" cy="821210"/>
          </a:xfrm>
        </p:spPr>
        <p:txBody>
          <a:bodyPr/>
          <a:lstStyle/>
          <a:p>
            <a:r>
              <a:rPr lang="en-US" dirty="0"/>
              <a:t>Source Data: </a:t>
            </a:r>
            <a:r>
              <a:rPr lang="en-US" dirty="0">
                <a:hlinkClick r:id="rId2"/>
              </a:rPr>
              <a:t>https://www.kaggle.com/datasets/whenamancodes/credit-card-customers-prediction/data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D36C-D825-06B6-035C-CEC3D2C04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20" y="1857374"/>
            <a:ext cx="9030960" cy="34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91BA-E345-8A49-4808-A97DABE1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(Data Wrangling)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F58E88-4510-D0AC-0144-A8A2D1C3D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246242" cy="3903298"/>
          </a:xfrm>
        </p:spPr>
        <p:txBody>
          <a:bodyPr/>
          <a:lstStyle/>
          <a:p>
            <a:r>
              <a:rPr lang="en-US" dirty="0"/>
              <a:t>Searched for missing values to ensure completeness, addressing any gaps in the data. </a:t>
            </a:r>
          </a:p>
          <a:p>
            <a:r>
              <a:rPr lang="en-US" dirty="0"/>
              <a:t>Corrected the data types of features to ensure they were appropriately assigned </a:t>
            </a:r>
          </a:p>
          <a:p>
            <a:r>
              <a:rPr lang="en-US" dirty="0"/>
              <a:t>Examined the dataset for unique values and duplicates, removing any unnecessary redundancies </a:t>
            </a:r>
          </a:p>
        </p:txBody>
      </p:sp>
      <p:pic>
        <p:nvPicPr>
          <p:cNvPr id="8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5BD6897F-3A10-EEFE-FB18-8B2EAEA43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10" y="2581275"/>
            <a:ext cx="5317063" cy="29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84F4-B460-5854-49E9-23D9799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 with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DF8B-EFD7-88BA-5817-EE3EE8220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560278" cy="3903298"/>
          </a:xfrm>
        </p:spPr>
        <p:txBody>
          <a:bodyPr/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Investigation of several key relationships between features: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 Churn by Age &amp; Distribution of Customer Age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 Churn by Gender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&amp;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Marital Status and Dependent Count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Education Level and Attrition Flag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Education Level and Income Category, &amp; Income Category and Attrition Flag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 of Card Category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computer screen with a graph and a calculator&#10;&#10;Description automatically generated">
            <a:extLst>
              <a:ext uri="{FF2B5EF4-FFF2-40B4-BE49-F238E27FC236}">
                <a16:creationId xmlns:a16="http://schemas.microsoft.com/office/drawing/2014/main" id="{4BC607B2-5912-4BA8-B79C-87E71AAF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37" y="4017633"/>
            <a:ext cx="4732500" cy="21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2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FDD7-BA55-8F08-8534-110401DD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and Attrition Flag (Churn)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DDF2-0B12-BD29-F5B1-23D043A9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4773802" cy="3903298"/>
          </a:xfrm>
        </p:spPr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More female customers are leaving the service as compared to males.</a:t>
            </a:r>
          </a:p>
          <a:p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 total number of female customers is still higher on average 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graph of a person with a flag&#10;&#10;Description automatically generated with medium confidence">
            <a:extLst>
              <a:ext uri="{FF2B5EF4-FFF2-40B4-BE49-F238E27FC236}">
                <a16:creationId xmlns:a16="http://schemas.microsoft.com/office/drawing/2014/main" id="{67C10B68-91B1-CAED-CDBF-5BF455A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493" y="2065984"/>
            <a:ext cx="4213355" cy="404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15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6028-4624-2A33-36B3-83CB5E8B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Distribution of Marital Status and Dependent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20992-7103-2CB7-A822-7D34167C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627875"/>
            <a:ext cx="4691506" cy="1602249"/>
          </a:xfrm>
        </p:spPr>
        <p:txBody>
          <a:bodyPr/>
          <a:lstStyle/>
          <a:p>
            <a:r>
              <a:rPr lang="en-US" dirty="0"/>
              <a:t>Married individuals have the highest frequency for each dependent count.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C460E-67D1-5690-39E8-55ED32EF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14" y="1962358"/>
            <a:ext cx="4924851" cy="4152900"/>
          </a:xfrm>
          <a:prstGeom prst="rect">
            <a:avLst/>
          </a:prstGeom>
        </p:spPr>
      </p:pic>
      <p:pic>
        <p:nvPicPr>
          <p:cNvPr id="6" name="Picture 5" descr="A close up of rings&#10;&#10;Description automatically generated">
            <a:extLst>
              <a:ext uri="{FF2B5EF4-FFF2-40B4-BE49-F238E27FC236}">
                <a16:creationId xmlns:a16="http://schemas.microsoft.com/office/drawing/2014/main" id="{F0A3D40E-1596-DBA1-2757-3F33591E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1"/>
          <a:stretch/>
        </p:blipFill>
        <p:spPr>
          <a:xfrm>
            <a:off x="1704849" y="3991638"/>
            <a:ext cx="2981325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9ED3-07AA-8590-4C88-D90C90AA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 of Education Level and Attrition Flag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9D2D-0DE4-85CA-13E9-89CC1292E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0" y="2480654"/>
            <a:ext cx="4965826" cy="3903298"/>
          </a:xfrm>
        </p:spPr>
        <p:txBody>
          <a:bodyPr/>
          <a:lstStyle/>
          <a:p>
            <a:r>
              <a:rPr lang="en-US" dirty="0"/>
              <a:t>More Graduates customers are leaving the service more than any other education level.</a:t>
            </a:r>
          </a:p>
          <a:p>
            <a:r>
              <a:rPr lang="en-US" dirty="0"/>
              <a:t>Does this suggest while Graduates may have a higher tendency to churn?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A9DA42-03E1-1C70-FA06-6FD233DE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5" y="2558680"/>
            <a:ext cx="6191621" cy="342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50346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748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Georgia Pro Light</vt:lpstr>
      <vt:lpstr>VaultVTI</vt:lpstr>
      <vt:lpstr>Credit Card Customer Prediction</vt:lpstr>
      <vt:lpstr>A Bank’s Churn Problem</vt:lpstr>
      <vt:lpstr>Questions to answer</vt:lpstr>
      <vt:lpstr>Where was the Data Gathered?</vt:lpstr>
      <vt:lpstr>Cleaning the data (Data Wrangling)</vt:lpstr>
      <vt:lpstr>Exploring the Data with Analysis (EDA)</vt:lpstr>
      <vt:lpstr>Gender and Attrition Flag (Churn)</vt:lpstr>
      <vt:lpstr>Distribution of Marital Status and Dependent count</vt:lpstr>
      <vt:lpstr>Distribution of Education Level and Attrition Flag</vt:lpstr>
      <vt:lpstr>Distribution of Education Level and Income Category</vt:lpstr>
      <vt:lpstr>Distribution of Income Category and Attrition Flag</vt:lpstr>
      <vt:lpstr>Distribution (Pie chart) of Card Category</vt:lpstr>
      <vt:lpstr>Correlation Heatmap of numerical Data</vt:lpstr>
      <vt:lpstr>Botplot of Credit limit</vt:lpstr>
      <vt:lpstr>Modeling the Data</vt:lpstr>
      <vt:lpstr>Logistic Regression Model</vt:lpstr>
      <vt:lpstr>Support Vector Classifier (SVC) Model</vt:lpstr>
      <vt:lpstr>Gaussian Naïve Bayes Model</vt:lpstr>
      <vt:lpstr>Project Conclusion</vt:lpstr>
      <vt:lpstr>Model Takeaways/Recommendations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Shaw</dc:creator>
  <cp:lastModifiedBy>Daniel Shaw</cp:lastModifiedBy>
  <cp:revision>6</cp:revision>
  <dcterms:created xsi:type="dcterms:W3CDTF">2025-01-06T03:07:20Z</dcterms:created>
  <dcterms:modified xsi:type="dcterms:W3CDTF">2025-01-07T06:08:51Z</dcterms:modified>
</cp:coreProperties>
</file>